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r>
              <a:rPr lang="ar-IQ" sz="3600" b="1" u="sng" dirty="0" smtClean="0"/>
              <a:t>المنشطات الرياضية</a:t>
            </a:r>
            <a:r>
              <a:rPr lang="en-US" sz="3600" dirty="0" smtClean="0"/>
              <a:t/>
            </a:r>
            <a:br>
              <a:rPr lang="en-US" sz="3600" dirty="0" smtClean="0"/>
            </a:br>
            <a:r>
              <a:rPr lang="ar-IQ" sz="3600" b="1" dirty="0" smtClean="0"/>
              <a:t>ما هو المنشط؟</a:t>
            </a:r>
            <a:r>
              <a:rPr lang="en-US" sz="3600" dirty="0" smtClean="0"/>
              <a:t/>
            </a:r>
            <a:br>
              <a:rPr lang="en-US" sz="3600" dirty="0" smtClean="0"/>
            </a:br>
            <a:r>
              <a:rPr lang="ar-IQ" sz="3600" dirty="0" smtClean="0"/>
              <a:t>   المنشط هو استعمال أية مادة بوساطة الرياضيين تحرمها اللجنة الأولمبية الدولية (اللجنة الطبية) والتي من شأنها أن تزيد نشاط اللاعب نشاطاً غير طبيعي مما يجعله ينافس بطريقة (غير) عادلة أو (غير) شـريفة.</a:t>
            </a:r>
            <a:r>
              <a:rPr lang="en-US" sz="3600" dirty="0" smtClean="0"/>
              <a:t/>
            </a:r>
            <a:br>
              <a:rPr lang="en-US" sz="3600" dirty="0" smtClean="0"/>
            </a:br>
            <a:r>
              <a:rPr lang="ar-IQ" sz="3600" dirty="0" smtClean="0"/>
              <a:t>   وهذه العقاقير المنشطة: هي مواد غريبة عن الجسم، أو ربما، أحيانا، مواد طبيعية، تؤخذ بكميات غير طبيعية، وبطرائق غير معتادة تساهم في رفع اللياقة البدنية بشكـل (غير) طبيعي، إضافة إلى ذلك، ما تشمله من (التأثيرات النفسية) التي تؤثر على اللياقة البدنية ومستواها كالتنويم المغناطيسي وغيره.</a:t>
            </a:r>
            <a:r>
              <a:rPr lang="en-US" sz="3600" dirty="0" smtClean="0"/>
              <a:t/>
            </a:r>
            <a:br>
              <a:rPr lang="en-US" sz="3600" dirty="0" smtClean="0"/>
            </a:br>
            <a:endParaRPr lang="ar-SA" sz="3600" dirty="0"/>
          </a:p>
        </p:txBody>
      </p:sp>
    </p:spTree>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IQ" sz="3200" b="1" u="sng" dirty="0" smtClean="0"/>
              <a:t>المهارات الاجتماعية للفريق الرياضي </a:t>
            </a:r>
            <a:r>
              <a:rPr lang="en-US" sz="3200" dirty="0" smtClean="0"/>
              <a:t/>
            </a:r>
            <a:br>
              <a:rPr lang="en-US" sz="3200" dirty="0" smtClean="0"/>
            </a:br>
            <a:r>
              <a:rPr lang="ar-IQ" sz="3200" dirty="0" smtClean="0"/>
              <a:t>    الفريق الرياضي يعد</a:t>
            </a:r>
            <a:r>
              <a:rPr lang="ar-IQ" sz="3200" b="1" u="sng" dirty="0" smtClean="0"/>
              <a:t> جماعة رياضية </a:t>
            </a:r>
            <a:r>
              <a:rPr lang="ar-IQ" sz="3200" dirty="0" smtClean="0"/>
              <a:t>تتكون من مجموعة من الأفراد يطلق عليهم لاعبي الفريق الرياضي على اختلاف </a:t>
            </a:r>
            <a:r>
              <a:rPr lang="ar-IQ" sz="3200" dirty="0" err="1" smtClean="0"/>
              <a:t>انواعه</a:t>
            </a:r>
            <a:r>
              <a:rPr lang="ar-IQ" sz="3200" dirty="0" smtClean="0"/>
              <a:t> ، إضافة إلى الطاقم التدريبي ومجلس إدارة النادي الرياضي الذي ينتمي إليه الفريق.</a:t>
            </a:r>
            <a:r>
              <a:rPr lang="en-US" sz="3200" dirty="0" smtClean="0"/>
              <a:t/>
            </a:r>
            <a:br>
              <a:rPr lang="en-US" sz="3200" dirty="0" smtClean="0"/>
            </a:br>
            <a:r>
              <a:rPr lang="ar-IQ" sz="3200" dirty="0" smtClean="0"/>
              <a:t> </a:t>
            </a:r>
            <a:r>
              <a:rPr lang="en-US" sz="3200" dirty="0" smtClean="0"/>
              <a:t/>
            </a:r>
            <a:br>
              <a:rPr lang="en-US" sz="3200" dirty="0" smtClean="0"/>
            </a:br>
            <a:r>
              <a:rPr lang="ar-IQ" sz="3200" dirty="0" smtClean="0"/>
              <a:t>   كل هؤلاء يشكلون الجماعة الرياضية ويتصفون </a:t>
            </a:r>
            <a:r>
              <a:rPr lang="ar-IQ" sz="3200" u="sng" dirty="0" smtClean="0"/>
              <a:t>بمهارات اجتماعية يمتلكها كل لاعب في التصرف</a:t>
            </a:r>
            <a:r>
              <a:rPr lang="ar-IQ" sz="3200" dirty="0" smtClean="0"/>
              <a:t> مع زملائه أو المدرب ومجلس إدارة النادي الرياضي وهذه العلاقة متبادلة بين الأطراف مجتمعة وقد تتصف هذه العلاقة بالديمومة </a:t>
            </a:r>
            <a:r>
              <a:rPr lang="ar-IQ" sz="3200" dirty="0" err="1" smtClean="0"/>
              <a:t>اذ</a:t>
            </a:r>
            <a:r>
              <a:rPr lang="ar-IQ" sz="3200" dirty="0" smtClean="0"/>
              <a:t> يميل بعض اللاعبين إلى </a:t>
            </a:r>
            <a:r>
              <a:rPr lang="ar-IQ" sz="3200" u="sng" dirty="0" smtClean="0">
                <a:solidFill>
                  <a:srgbClr val="FF0000"/>
                </a:solidFill>
              </a:rPr>
              <a:t>عدم ترك المؤسسة الرياضية </a:t>
            </a:r>
            <a:r>
              <a:rPr lang="ar-IQ" sz="3200" u="sng" dirty="0" err="1" smtClean="0">
                <a:solidFill>
                  <a:srgbClr val="FF0000"/>
                </a:solidFill>
              </a:rPr>
              <a:t>او</a:t>
            </a:r>
            <a:r>
              <a:rPr lang="ar-IQ" sz="3200" u="sng" dirty="0" smtClean="0">
                <a:solidFill>
                  <a:srgbClr val="FF0000"/>
                </a:solidFill>
              </a:rPr>
              <a:t> النادي الرياضي</a:t>
            </a:r>
            <a:r>
              <a:rPr lang="ar-IQ" sz="3200" dirty="0" smtClean="0"/>
              <a:t> الذي يحبه مهما كانت الأسباب والمغريات المادية.</a:t>
            </a:r>
            <a:r>
              <a:rPr lang="en-US" sz="3200" dirty="0" smtClean="0"/>
              <a:t/>
            </a:r>
            <a:br>
              <a:rPr lang="en-US" sz="3200" dirty="0" smtClean="0"/>
            </a:br>
            <a:r>
              <a:rPr lang="ar-IQ" sz="3200" dirty="0" smtClean="0"/>
              <a:t>   لذلك فعلى المدرب واللاعب أن يؤمن بأن ممارسة النشاط الرياضي سواء </a:t>
            </a:r>
            <a:r>
              <a:rPr lang="ar-IQ" sz="3200" dirty="0" err="1" smtClean="0"/>
              <a:t>اكان</a:t>
            </a:r>
            <a:r>
              <a:rPr lang="ar-IQ" sz="3200" dirty="0" smtClean="0"/>
              <a:t> لعبة فردية </a:t>
            </a:r>
            <a:r>
              <a:rPr lang="ar-IQ" sz="3200" dirty="0" err="1" smtClean="0"/>
              <a:t>ام</a:t>
            </a:r>
            <a:r>
              <a:rPr lang="ar-IQ" sz="3200" dirty="0" smtClean="0"/>
              <a:t> جماعية يعتمد فيها </a:t>
            </a:r>
            <a:r>
              <a:rPr lang="ar-IQ" sz="3200" u="sng" dirty="0" smtClean="0"/>
              <a:t>التفوق على العلاقات المتبادلة التي يتصف </a:t>
            </a:r>
            <a:r>
              <a:rPr lang="ar-IQ" sz="3200" u="sng" dirty="0" err="1" smtClean="0"/>
              <a:t>بها</a:t>
            </a:r>
            <a:r>
              <a:rPr lang="ar-IQ" sz="3200" u="sng" dirty="0" smtClean="0"/>
              <a:t> لاعب الفريق.</a:t>
            </a:r>
            <a:endParaRPr lang="en-US" sz="3200"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IQ" sz="3400" dirty="0" smtClean="0"/>
              <a:t>أن الدور الرئيس يقع على عاتق الأخصائي النفسي والاجتماعي والمدرب في كيفية </a:t>
            </a:r>
            <a:r>
              <a:rPr lang="ar-IQ" sz="3400" b="1" u="sng" dirty="0" smtClean="0"/>
              <a:t>تحقيق حالة من حسن العلاقات المتبادلة بين اللاعبين </a:t>
            </a:r>
            <a:r>
              <a:rPr lang="ar-IQ" sz="3400" dirty="0" smtClean="0"/>
              <a:t>وكيفية تدعيم ثقتهم في أنفسهم وقدراتهم وطموحاتهم وهو ما يسمى بارتفاع كفاءة المهارات الاجتماعية ومن ثم الارتفاع بالمستوى الرياضي وتحقيق أفضل النتائج.</a:t>
            </a:r>
            <a:r>
              <a:rPr lang="en-US" sz="3400" dirty="0" smtClean="0"/>
              <a:t/>
            </a:r>
            <a:br>
              <a:rPr lang="en-US" sz="3400" dirty="0" smtClean="0"/>
            </a:br>
            <a:r>
              <a:rPr lang="ar-IQ" sz="3400" dirty="0" smtClean="0"/>
              <a:t>   أن تدريب الفريق الرياضي بحسب تخصص اللعبة من مهارات فنية وقدرات بدنية وحركية وخططية يمكنهم من الارتفاع في مستوى يحقق لهم الفوز في المنافسة، </a:t>
            </a:r>
            <a:r>
              <a:rPr lang="ar-IQ" sz="3400" u="sng" dirty="0" smtClean="0"/>
              <a:t>وهذا يحتاج إلى تعميق الوحدة الفكرية والاجتماعية والنفسية بين أعضاء الفريق </a:t>
            </a:r>
            <a:r>
              <a:rPr lang="ar-IQ" sz="3400" dirty="0" smtClean="0"/>
              <a:t>لكي تكون جماعة متماسكة وقوية قادرة على تحقيق الفوز في المباريات وهذا ما يدعى بالوظائف الداخلية أما الوظائف الخارجية فهي الوظائف التي يقدمها الفريق للمجتمع ولجماهيره.</a:t>
            </a:r>
            <a:endParaRPr lang="ar-SA" sz="3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r>
              <a:rPr lang="ar-IQ" sz="3200" b="1" u="sng" dirty="0" smtClean="0"/>
              <a:t>تعريف استعمال المنشطات (الغش الرياضي الدوائي):</a:t>
            </a:r>
            <a:r>
              <a:rPr lang="en-US" sz="3200" dirty="0" smtClean="0"/>
              <a:t/>
            </a:r>
            <a:br>
              <a:rPr lang="en-US" sz="3200" dirty="0" smtClean="0"/>
            </a:br>
            <a:r>
              <a:rPr lang="ar-IQ" sz="3200" dirty="0" smtClean="0"/>
              <a:t>   استعمال مواد أو إجراءات بهدف تغيير القدرات اصطناعياً لشخص يمارس نشاطاً رياضياً – بغض النظر عن نوع الرياضة وظروف ممارستها أو لتغطية أثر استعمال مواد أو إجراءات لها هذه الخاصية.</a:t>
            </a:r>
            <a:r>
              <a:rPr lang="en-US" sz="3200" dirty="0" smtClean="0"/>
              <a:t/>
            </a:r>
            <a:br>
              <a:rPr lang="en-US" sz="3200" dirty="0" smtClean="0"/>
            </a:br>
            <a:r>
              <a:rPr lang="ar-IQ" sz="3200" dirty="0" smtClean="0"/>
              <a:t>   ويتورط الأفراد في الغش الرياضي الدوائي أثناء حدث رياضي أو تنافسي، أو في مرحلة التحضير للمشاركة في مسابقة (زيادة الكتلة العضلية، زيادة الجهد أثناء التمارين، تسريع فترة النقاهة)</a:t>
            </a:r>
            <a:r>
              <a:rPr lang="en-US" sz="3200" dirty="0" smtClean="0"/>
              <a:t/>
            </a:r>
            <a:br>
              <a:rPr lang="en-US" sz="3200" dirty="0" smtClean="0"/>
            </a:br>
            <a:r>
              <a:rPr lang="ar-IQ" sz="3200" dirty="0" smtClean="0"/>
              <a:t>    ونظراً لأهمية الموضوع فقد وضع الاتحاد الصيدلاني الدولي (الفدرالية) وصلة لموقع </a:t>
            </a:r>
            <a:r>
              <a:rPr lang="en-US" sz="3200" dirty="0" smtClean="0"/>
              <a:t>WADA</a:t>
            </a:r>
            <a:r>
              <a:rPr lang="ar-IQ" sz="3200" dirty="0" smtClean="0"/>
              <a:t> ليضمن الوصول السهل للصيادلة ونقاباتهم إلى آخر نسخة.</a:t>
            </a:r>
            <a:r>
              <a:rPr lang="en-US" sz="3200" dirty="0" smtClean="0"/>
              <a:t/>
            </a:r>
            <a:br>
              <a:rPr lang="en-US" sz="3200" dirty="0" smtClean="0"/>
            </a:br>
            <a:r>
              <a:rPr lang="ar-IQ" sz="3200" dirty="0" smtClean="0"/>
              <a:t>   يعتبر الغش أمراً مرفوضاً في كل المجتمعات والثقافات ولا </a:t>
            </a:r>
            <a:r>
              <a:rPr lang="ar-IQ" sz="3200" dirty="0" err="1" smtClean="0"/>
              <a:t>سيما</a:t>
            </a:r>
            <a:r>
              <a:rPr lang="ar-IQ" sz="3200" dirty="0" smtClean="0"/>
              <a:t> في الأفراد المرموقين، وهو محرم بكل أنواعه في الشرائع السماوية (فمن غشنا ليس منا) وقد ظهرت مؤخراً قضية فساد عام وخطير انتشر على مستوى العالم كله وهي قضية الغش الدوائي عند الرياضيين </a:t>
            </a:r>
            <a:r>
              <a:rPr lang="en-US" sz="3200" dirty="0" smtClean="0"/>
              <a:t>Doping</a:t>
            </a:r>
            <a:r>
              <a:rPr lang="ar-IQ" sz="3200" dirty="0" smtClean="0"/>
              <a:t>.</a:t>
            </a:r>
            <a:endParaRPr lang="ar-SA" sz="3200" dirty="0"/>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r>
              <a:rPr lang="ar-IQ" sz="3600" b="1" u="sng" dirty="0" smtClean="0"/>
              <a:t>لماذا حرمت اللجنة الأولمبية الدولية استعمال المنشطات؟</a:t>
            </a:r>
            <a:r>
              <a:rPr lang="en-US" sz="3600" dirty="0" smtClean="0"/>
              <a:t/>
            </a:r>
            <a:br>
              <a:rPr lang="en-US" sz="3600" dirty="0" smtClean="0"/>
            </a:br>
            <a:r>
              <a:rPr lang="ar-IQ" sz="3600" dirty="0" smtClean="0"/>
              <a:t>    لأنها باختصار تضر بصحة الرياضيين ولها آثار سلبية وخطيرة تصل إلى حد الموت لأن استعمالها يعني منافسة (غير) متكافئة وهي بالتأكيد تعتبر نوعاً من الغش والخداع وتتنافى مع القيم والأخلاق في المنافسة الرياضية الشريفة.</a:t>
            </a:r>
            <a:r>
              <a:rPr lang="en-US" sz="3600" dirty="0" smtClean="0"/>
              <a:t/>
            </a:r>
            <a:br>
              <a:rPr lang="en-US" sz="3600" dirty="0" smtClean="0"/>
            </a:br>
            <a:r>
              <a:rPr lang="ar-IQ" sz="3600" dirty="0" smtClean="0"/>
              <a:t>    مما سبق من خلال تعريف المنشطات هذه ومن خلال معرفة السببين الرئيسيين الذين جعلا </a:t>
            </a:r>
            <a:r>
              <a:rPr lang="ar-IQ" sz="3600" dirty="0" err="1" smtClean="0"/>
              <a:t>المسؤولين</a:t>
            </a:r>
            <a:r>
              <a:rPr lang="ar-IQ" sz="3600" dirty="0" smtClean="0"/>
              <a:t> عن الرياضة الممثلين في (اللجنة الأولمبية) يجعلون استخدامها (محرما) في العرف الرياضي ألا وهي (سلامة الرياضي نفسه، بالإضافة إلى المحافظة على المنافسة العادلة والشريفة)</a:t>
            </a:r>
            <a:r>
              <a:rPr lang="en-US" sz="3600" dirty="0" smtClean="0"/>
              <a:t/>
            </a:r>
            <a:br>
              <a:rPr lang="en-US" sz="3600" dirty="0" smtClean="0"/>
            </a:br>
            <a:endParaRPr lang="ar-SA" sz="3600" dirty="0"/>
          </a:p>
        </p:txBody>
      </p:sp>
    </p:spTree>
  </p:cSld>
  <p:clrMapOvr>
    <a:masterClrMapping/>
  </p:clrMapOvr>
  <p:transition spd="slow">
    <p:strips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r>
              <a:rPr lang="ar-SA" sz="2800" b="1" u="sng" dirty="0" smtClean="0"/>
              <a:t>بعض حالات الغش الرياضي في المنافسات الرياضية:</a:t>
            </a:r>
            <a:r>
              <a:rPr lang="en-US" sz="2800" b="1" dirty="0" smtClean="0"/>
              <a:t/>
            </a:r>
            <a:br>
              <a:rPr lang="en-US" sz="2800" b="1" dirty="0" smtClean="0"/>
            </a:br>
            <a:r>
              <a:rPr lang="ar-SA" sz="2800" dirty="0" smtClean="0"/>
              <a:t>   وفيما يأتي استعراض بعض حالات الغش الرياضي خلال العقود الماضية:</a:t>
            </a:r>
            <a:r>
              <a:rPr lang="en-US" sz="2800" dirty="0" smtClean="0"/>
              <a:t/>
            </a:r>
            <a:br>
              <a:rPr lang="en-US" sz="2800" dirty="0" smtClean="0"/>
            </a:br>
            <a:r>
              <a:rPr lang="ar-SA" sz="2800" b="1" u="sng" dirty="0" smtClean="0"/>
              <a:t>1-فضيحة التحطم:</a:t>
            </a:r>
            <a:r>
              <a:rPr lang="en-US" sz="2800" dirty="0" smtClean="0"/>
              <a:t/>
            </a:r>
            <a:br>
              <a:rPr lang="en-US" sz="2800" dirty="0" smtClean="0"/>
            </a:br>
            <a:r>
              <a:rPr lang="ar-SA" sz="2800" dirty="0" smtClean="0"/>
              <a:t>     صنفت حادثة تحطم سيارة فريق "</a:t>
            </a:r>
            <a:r>
              <a:rPr lang="ar-SA" sz="2800" dirty="0" err="1" smtClean="0"/>
              <a:t>رينو</a:t>
            </a:r>
            <a:r>
              <a:rPr lang="ar-SA" sz="2800" dirty="0" smtClean="0"/>
              <a:t>" في سباق </a:t>
            </a:r>
            <a:r>
              <a:rPr lang="ar-SA" sz="2800" dirty="0" err="1" smtClean="0"/>
              <a:t>الفورميولا</a:t>
            </a:r>
            <a:r>
              <a:rPr lang="ar-SA" sz="2800" dirty="0" smtClean="0"/>
              <a:t> وان خلال مشاركته في سباق سنغافورة للجائزة الكبرى عام 2008 باعتباره أسوأ عملية غش في التاريخ. فقد طلب </a:t>
            </a:r>
            <a:r>
              <a:rPr lang="ar-SA" sz="2800" dirty="0" err="1" smtClean="0"/>
              <a:t>مسؤول</a:t>
            </a:r>
            <a:r>
              <a:rPr lang="ar-SA" sz="2800" dirty="0" smtClean="0"/>
              <a:t> فريق </a:t>
            </a:r>
            <a:r>
              <a:rPr lang="ar-SA" sz="2800" dirty="0" err="1" smtClean="0"/>
              <a:t>رينو</a:t>
            </a:r>
            <a:r>
              <a:rPr lang="ar-SA" sz="2800" dirty="0" smtClean="0"/>
              <a:t>، (</a:t>
            </a:r>
            <a:r>
              <a:rPr lang="ar-SA" sz="2800" dirty="0" err="1" smtClean="0"/>
              <a:t>فلافيو</a:t>
            </a:r>
            <a:r>
              <a:rPr lang="ar-SA" sz="2800" dirty="0" smtClean="0"/>
              <a:t> </a:t>
            </a:r>
            <a:r>
              <a:rPr lang="ar-SA" sz="2800" dirty="0" err="1" smtClean="0"/>
              <a:t>برياتور</a:t>
            </a:r>
            <a:r>
              <a:rPr lang="ar-SA" sz="2800" dirty="0" smtClean="0"/>
              <a:t>)، من السائق (نيلسون </a:t>
            </a:r>
            <a:r>
              <a:rPr lang="ar-SA" sz="2800" dirty="0" err="1" smtClean="0"/>
              <a:t>بيكيه</a:t>
            </a:r>
            <a:r>
              <a:rPr lang="ar-SA" sz="2800" dirty="0" smtClean="0"/>
              <a:t>) أن يحطم سيارته في السباق المذكور، وذلك بهدف تعطيل السباق، ما يمنح الفرصة للسائق الآخر في الفريق، (</a:t>
            </a:r>
            <a:r>
              <a:rPr lang="ar-SA" sz="2800" dirty="0" err="1" smtClean="0"/>
              <a:t>فرناندو</a:t>
            </a:r>
            <a:r>
              <a:rPr lang="ar-SA" sz="2800" dirty="0" smtClean="0"/>
              <a:t> </a:t>
            </a:r>
            <a:r>
              <a:rPr lang="ar-SA" sz="2800" dirty="0" err="1" smtClean="0"/>
              <a:t>ألونسو</a:t>
            </a:r>
            <a:r>
              <a:rPr lang="ar-SA" sz="2800" dirty="0" smtClean="0"/>
              <a:t>) للاستفادة من إجراءات السلامة المعمول </a:t>
            </a:r>
            <a:r>
              <a:rPr lang="ar-SA" sz="2800" dirty="0" err="1" smtClean="0"/>
              <a:t>بها</a:t>
            </a:r>
            <a:r>
              <a:rPr lang="ar-SA" sz="2800" dirty="0" smtClean="0"/>
              <a:t> أثناء الحوادث خلال السباق.</a:t>
            </a:r>
            <a:r>
              <a:rPr lang="en-US" sz="2800" dirty="0" smtClean="0"/>
              <a:t/>
            </a:r>
            <a:br>
              <a:rPr lang="en-US" sz="2800" dirty="0" smtClean="0"/>
            </a:br>
            <a:r>
              <a:rPr lang="ar-SA" sz="2800" dirty="0" smtClean="0"/>
              <a:t>   وكان توقيت تحطيم السيارة مثالياً للفريق، إذ وقع بعد جولتين على قيام السائق </a:t>
            </a:r>
            <a:r>
              <a:rPr lang="ar-SA" sz="2800" dirty="0" err="1" smtClean="0"/>
              <a:t>ألونسو</a:t>
            </a:r>
            <a:r>
              <a:rPr lang="ar-SA" sz="2800" dirty="0" smtClean="0"/>
              <a:t> بإعادة تعبئة سيارته بالوقود تغيير إطارات سيارته، وبالاتي فقد كان السائق الوحيد في السباق الذي كان عليه القيام بذلك، وانتهى السباق بفوزه بالمركز الأول، محققاً أول انتصار لفريق </a:t>
            </a:r>
            <a:r>
              <a:rPr lang="ar-SA" sz="2800" dirty="0" err="1" smtClean="0"/>
              <a:t>رينو</a:t>
            </a:r>
            <a:r>
              <a:rPr lang="ar-SA" sz="2800" dirty="0" smtClean="0"/>
              <a:t> خلال عامين.</a:t>
            </a:r>
            <a:endParaRPr lang="en-US" sz="2800" dirty="0"/>
          </a:p>
        </p:txBody>
      </p:sp>
    </p:spTree>
  </p:cSld>
  <p:clrMapOvr>
    <a:masterClrMapping/>
  </p:clrMapOvr>
  <p:transition spd="slow">
    <p:whee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lvl="0"/>
            <a:r>
              <a:rPr lang="ar-IQ" sz="3600" b="1" u="sng" dirty="0" smtClean="0">
                <a:solidFill>
                  <a:srgbClr val="FF0000"/>
                </a:solidFill>
              </a:rPr>
              <a:t>المهارات الاجتماعية</a:t>
            </a:r>
            <a:r>
              <a:rPr lang="ar-IQ" sz="3600" b="1" u="sng" baseline="30000" dirty="0" smtClean="0">
                <a:solidFill>
                  <a:srgbClr val="FF0000"/>
                </a:solidFill>
              </a:rPr>
              <a:t> </a:t>
            </a:r>
            <a:r>
              <a:rPr lang="ar-IQ" sz="3600" b="1" u="sng" dirty="0" smtClean="0">
                <a:solidFill>
                  <a:srgbClr val="FF0000"/>
                </a:solidFill>
              </a:rPr>
              <a:t>  </a:t>
            </a:r>
            <a:r>
              <a:rPr lang="en-US" sz="3600" b="1" u="sng" dirty="0" smtClean="0">
                <a:solidFill>
                  <a:srgbClr val="FF0000"/>
                </a:solidFill>
              </a:rPr>
              <a:t>Social Skills</a:t>
            </a:r>
            <a:r>
              <a:rPr lang="en-US" sz="3600" dirty="0" smtClean="0"/>
              <a:t/>
            </a:r>
            <a:br>
              <a:rPr lang="en-US" sz="3600" dirty="0" smtClean="0"/>
            </a:br>
            <a:r>
              <a:rPr lang="ar-IQ" sz="3600" dirty="0" smtClean="0"/>
              <a:t>وقد اختلف العلماء المعاصرون في تحديد مفهوم واضح للمهارات الاجتماعية فبعضهم ينظر لها من </a:t>
            </a:r>
            <a:r>
              <a:rPr lang="ar-IQ" sz="3600" u="sng" dirty="0" err="1" smtClean="0"/>
              <a:t>اذ</a:t>
            </a:r>
            <a:r>
              <a:rPr lang="ar-IQ" sz="3600" u="sng" dirty="0" smtClean="0"/>
              <a:t> كونها سمة بعضهم الآخر ينظر لها من منظور سلوكي</a:t>
            </a:r>
            <a:r>
              <a:rPr lang="ar-IQ" sz="3600" dirty="0" smtClean="0"/>
              <a:t> وآخرون يؤكدون أنها منبثقة من منظور معرفي بعضهم الآخر يرى أهمية تبني وجهة نظر تكاملية من أجل تحديد دقيق لمفهوم المهارات الاجتماعية.</a:t>
            </a:r>
            <a:br>
              <a:rPr lang="ar-IQ" sz="3600" dirty="0" smtClean="0"/>
            </a:br>
            <a:r>
              <a:rPr lang="ar-IQ" sz="3600" b="1" u="sng" dirty="0" smtClean="0">
                <a:solidFill>
                  <a:srgbClr val="C00000"/>
                </a:solidFill>
              </a:rPr>
              <a:t>المهارات الاجتماعية كسمة</a:t>
            </a:r>
            <a:r>
              <a:rPr lang="ar-IQ" sz="3600" dirty="0" smtClean="0"/>
              <a:t>: يؤكد هذا التوجه على أن سمة الاجتماعية نموذج افتراضي يدل على صفة عامة أو مشتركة بين الأفراد وفي ضوئه عرفت المهارات الاجتماعية بأنها </a:t>
            </a:r>
            <a:r>
              <a:rPr lang="ar-IQ" sz="3600" u="sng" dirty="0" smtClean="0"/>
              <a:t>استعداد نفسي داخلي حقيقي كامن يسبق الاستجابة للمواقف الاجتماعية.</a:t>
            </a:r>
            <a:endParaRPr lang="ar-SA" sz="3600"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pPr lvl="0"/>
            <a:r>
              <a:rPr lang="ar-IQ" dirty="0" smtClean="0"/>
              <a:t>أما بالنسبة إلى </a:t>
            </a:r>
            <a:r>
              <a:rPr lang="ar-IQ" b="1" dirty="0" smtClean="0"/>
              <a:t>المنظور السلوكي</a:t>
            </a:r>
            <a:r>
              <a:rPr lang="ar-IQ" dirty="0" smtClean="0"/>
              <a:t> فيرى أصحاب هذا الاتجاه أن النماذج السلوكية </a:t>
            </a:r>
            <a:r>
              <a:rPr lang="ar-IQ" u="sng" dirty="0" smtClean="0"/>
              <a:t>ترتبط بالسلوك الاجتماعي الذي يمكن ملاحظته والذي له مدلولات اجتماعية في مواقف محددة </a:t>
            </a:r>
            <a:r>
              <a:rPr lang="ar-IQ" dirty="0" smtClean="0"/>
              <a:t>وعليه فان </a:t>
            </a:r>
            <a:r>
              <a:rPr lang="ar-IQ" dirty="0" err="1" smtClean="0"/>
              <a:t>ان</a:t>
            </a:r>
            <a:r>
              <a:rPr lang="ar-IQ" dirty="0" smtClean="0"/>
              <a:t> </a:t>
            </a:r>
            <a:r>
              <a:rPr lang="ar-IQ" b="1" u="sng" dirty="0" smtClean="0"/>
              <a:t>المهارات الاجتماعية</a:t>
            </a:r>
            <a:r>
              <a:rPr lang="ar-IQ" u="sng" dirty="0" smtClean="0"/>
              <a:t> هي قدرة الفرد على إظهار الأنماط السلوكية والأنشطة المدعمة ايجابياً تعتمد على البيئة وتفيد في عملية التفاعل الايجابي مع الآخرين</a:t>
            </a:r>
            <a:r>
              <a:rPr lang="ar-IQ" dirty="0" smtClean="0"/>
              <a:t> في علاقات اجتماعية متنوعة بأساليب مقبولة اجتماعياً في كل من الجانب الشخصي أو الاجتماعي.</a:t>
            </a:r>
            <a:r>
              <a:rPr lang="en-US" dirty="0" smtClean="0"/>
              <a:t/>
            </a:r>
            <a:br>
              <a:rPr lang="en-US" dirty="0" smtClean="0"/>
            </a:b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pPr lvl="0"/>
            <a:r>
              <a:rPr lang="ar-IQ" dirty="0" smtClean="0"/>
              <a:t>ويؤكد </a:t>
            </a:r>
            <a:r>
              <a:rPr lang="ar-IQ" b="1" dirty="0" smtClean="0"/>
              <a:t>الاتجاه المعرفي</a:t>
            </a:r>
            <a:r>
              <a:rPr lang="ar-IQ" dirty="0" smtClean="0"/>
              <a:t> عند تحديد مفهوم المهارات الاجتماعية على العمليات المعرفية التي تظهر في السياق الاجتماعي وقد عرفت المهارات الاجتماعية بأنها نظام متناسق من النشاط الذي يستهدف الفرد وفيه تحقيق هدف معين عندما يتفاعل مع الآخرين </a:t>
            </a:r>
            <a:r>
              <a:rPr lang="ar-IQ" u="sng" dirty="0" smtClean="0"/>
              <a:t>أو أنها عملية تفاعل فرد مع فرد آخر يقوم بنشاط اجتماعي يتطلب منه مهارة ليوائم بين ما يقوم به الفرد الآخر وبين ما يفعله هو، وليصحح مسار نشاطه الاجتماعي ليحقق بذلك هذه المواءمة</a:t>
            </a:r>
            <a:r>
              <a:rPr lang="ar-IQ" dirty="0" smtClean="0"/>
              <a:t>.</a:t>
            </a:r>
            <a:r>
              <a:rPr lang="en-US" dirty="0" smtClean="0"/>
              <a:t/>
            </a:r>
            <a:br>
              <a:rPr lang="en-US" dirty="0" smtClean="0"/>
            </a:b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IQ" sz="3000" b="1" u="sng" dirty="0" smtClean="0"/>
              <a:t>مكونات المهارات الاجتماعية</a:t>
            </a:r>
            <a:r>
              <a:rPr lang="en-US" sz="3000" dirty="0" smtClean="0"/>
              <a:t/>
            </a:r>
            <a:br>
              <a:rPr lang="en-US" sz="3000" dirty="0" smtClean="0"/>
            </a:br>
            <a:r>
              <a:rPr lang="ar-IQ" sz="3000" dirty="0" smtClean="0"/>
              <a:t>تعددت البحوث والدراسات التي قام </a:t>
            </a:r>
            <a:r>
              <a:rPr lang="ar-IQ" sz="3000" dirty="0" err="1" smtClean="0"/>
              <a:t>بها</a:t>
            </a:r>
            <a:r>
              <a:rPr lang="ar-IQ" sz="3000" dirty="0" smtClean="0"/>
              <a:t> علماء التربية وعلم النفس للتوصل إلى مكونات المهارات الاجتماعية واختلفت الآراء والاتجاهات النظرية من عالم إلى آخر طبقاً لمتطلباته النظرية وخلفياته العلمية، </a:t>
            </a:r>
            <a:r>
              <a:rPr lang="ar-IQ" sz="3000" dirty="0" err="1" smtClean="0"/>
              <a:t>اذ</a:t>
            </a:r>
            <a:r>
              <a:rPr lang="ar-IQ" sz="3000" dirty="0" smtClean="0"/>
              <a:t> ينظر بعض العلماء إلى المهارات الاجتماعية </a:t>
            </a:r>
            <a:r>
              <a:rPr lang="ar-IQ" sz="3000" b="1" u="sng" dirty="0" smtClean="0">
                <a:solidFill>
                  <a:srgbClr val="FF0000"/>
                </a:solidFill>
              </a:rPr>
              <a:t>بوصفها المهارات الأساسية اللازمة للفرد </a:t>
            </a:r>
            <a:r>
              <a:rPr lang="ar-IQ" sz="3000" dirty="0" smtClean="0"/>
              <a:t>لمواجهة الحياة الدراسية أو الأسرية أو التعامل مع الأقران وزملاء الدراسة والعمل وتوصل معظمهم إلى ست مهارات أساسية يمكن تلخيصها بما يأتي:</a:t>
            </a:r>
            <a:r>
              <a:rPr lang="en-US" sz="3000" dirty="0" smtClean="0"/>
              <a:t/>
            </a:r>
            <a:br>
              <a:rPr lang="en-US" sz="3000" dirty="0" smtClean="0"/>
            </a:br>
            <a:r>
              <a:rPr lang="ar-IQ" sz="3000" dirty="0" smtClean="0"/>
              <a:t>1) </a:t>
            </a:r>
            <a:r>
              <a:rPr lang="ar-IQ" sz="3000" u="sng" dirty="0" smtClean="0"/>
              <a:t>مهارات اجتماعية أولية </a:t>
            </a:r>
            <a:r>
              <a:rPr lang="ar-IQ" sz="3000" dirty="0" smtClean="0"/>
              <a:t>مثل مهارات الإصغاء والتساؤل </a:t>
            </a:r>
            <a:r>
              <a:rPr lang="ar-IQ" sz="3000" dirty="0" err="1" smtClean="0"/>
              <a:t>و</a:t>
            </a:r>
            <a:r>
              <a:rPr lang="ar-IQ" sz="3000" dirty="0" smtClean="0"/>
              <a:t> التحاور.</a:t>
            </a:r>
            <a:r>
              <a:rPr lang="en-US" sz="3000" dirty="0" smtClean="0"/>
              <a:t/>
            </a:r>
            <a:br>
              <a:rPr lang="en-US" sz="3000" dirty="0" smtClean="0"/>
            </a:br>
            <a:r>
              <a:rPr lang="ar-IQ" sz="3000" dirty="0" smtClean="0"/>
              <a:t>2) </a:t>
            </a:r>
            <a:r>
              <a:rPr lang="ar-IQ" sz="3000" u="sng" dirty="0" smtClean="0"/>
              <a:t>مهارات اجتماعية متعددة </a:t>
            </a:r>
            <a:r>
              <a:rPr lang="ar-IQ" sz="3000" dirty="0" smtClean="0"/>
              <a:t>مثل طلب المساعدة والتعامل مع الآخرين.</a:t>
            </a:r>
            <a:r>
              <a:rPr lang="en-US" sz="3000" dirty="0" smtClean="0"/>
              <a:t/>
            </a:r>
            <a:br>
              <a:rPr lang="en-US" sz="3000" dirty="0" smtClean="0"/>
            </a:br>
            <a:r>
              <a:rPr lang="ar-IQ" sz="3000" dirty="0" smtClean="0"/>
              <a:t>3) </a:t>
            </a:r>
            <a:r>
              <a:rPr lang="ar-IQ" sz="3000" u="sng" dirty="0" smtClean="0"/>
              <a:t>مهارات خاصة </a:t>
            </a:r>
            <a:r>
              <a:rPr lang="ar-IQ" sz="3000" dirty="0" smtClean="0"/>
              <a:t>بالتعامل مع المشاعر والأحاسيس.</a:t>
            </a:r>
            <a:r>
              <a:rPr lang="en-US" sz="3000" dirty="0" smtClean="0"/>
              <a:t/>
            </a:r>
            <a:br>
              <a:rPr lang="en-US" sz="3000" dirty="0" smtClean="0"/>
            </a:br>
            <a:r>
              <a:rPr lang="ar-IQ" sz="3000" dirty="0" smtClean="0"/>
              <a:t>4) </a:t>
            </a:r>
            <a:r>
              <a:rPr lang="ar-IQ" sz="3000" u="sng" dirty="0" smtClean="0"/>
              <a:t>مهارات تمثل بدائل </a:t>
            </a:r>
            <a:r>
              <a:rPr lang="ar-IQ" sz="3000" dirty="0" smtClean="0"/>
              <a:t>للمشاعر العدائية تجاه الآخرين مثل مساعدة الآخرين.</a:t>
            </a:r>
            <a:r>
              <a:rPr lang="en-US" sz="3000" dirty="0" smtClean="0"/>
              <a:t/>
            </a:r>
            <a:br>
              <a:rPr lang="en-US" sz="3000" dirty="0" smtClean="0"/>
            </a:br>
            <a:r>
              <a:rPr lang="ar-IQ" sz="3000" dirty="0" smtClean="0"/>
              <a:t>5) </a:t>
            </a:r>
            <a:r>
              <a:rPr lang="ar-IQ" sz="3000" u="sng" dirty="0" smtClean="0"/>
              <a:t>مهارات أساسية </a:t>
            </a:r>
            <a:r>
              <a:rPr lang="ar-IQ" sz="3000" dirty="0" smtClean="0"/>
              <a:t>وضرورية للاستجابة لعوامل الضغط والإجهاد.</a:t>
            </a:r>
            <a:r>
              <a:rPr lang="en-US" sz="3000" dirty="0" smtClean="0"/>
              <a:t/>
            </a:r>
            <a:br>
              <a:rPr lang="en-US" sz="3000" dirty="0" smtClean="0"/>
            </a:br>
            <a:r>
              <a:rPr lang="ar-IQ" sz="3000" dirty="0" smtClean="0"/>
              <a:t>6) </a:t>
            </a:r>
            <a:r>
              <a:rPr lang="ar-IQ" sz="3000" u="sng" dirty="0" smtClean="0"/>
              <a:t>مهارات التخطيط </a:t>
            </a:r>
            <a:r>
              <a:rPr lang="ar-IQ" sz="3000" dirty="0" smtClean="0"/>
              <a:t>أو العمل من أجل المستقبل. </a:t>
            </a:r>
            <a:endParaRPr lang="ar-SA" sz="3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IQ" sz="3800" b="1" u="sng" dirty="0" smtClean="0">
                <a:solidFill>
                  <a:srgbClr val="00B050"/>
                </a:solidFill>
              </a:rPr>
              <a:t>*مستويات المهارات الاجتماعية</a:t>
            </a:r>
            <a:r>
              <a:rPr lang="en-US" sz="3800" dirty="0" smtClean="0"/>
              <a:t/>
            </a:r>
            <a:br>
              <a:rPr lang="en-US" sz="3800" dirty="0" smtClean="0"/>
            </a:br>
            <a:r>
              <a:rPr lang="ar-IQ" sz="3800" dirty="0" smtClean="0"/>
              <a:t> </a:t>
            </a:r>
            <a:r>
              <a:rPr lang="ar-IQ" sz="3800" dirty="0" err="1" smtClean="0"/>
              <a:t>ان</a:t>
            </a:r>
            <a:r>
              <a:rPr lang="ar-IQ" sz="3800" dirty="0" smtClean="0"/>
              <a:t> المهارات الاجتماعية تشمل مستويين أساسيين هما:</a:t>
            </a:r>
            <a:r>
              <a:rPr lang="en-US" sz="3800" dirty="0" smtClean="0"/>
              <a:t/>
            </a:r>
            <a:br>
              <a:rPr lang="en-US" sz="3800" dirty="0" smtClean="0"/>
            </a:br>
            <a:r>
              <a:rPr lang="ar-IQ" sz="3800" b="1" u="sng" dirty="0" smtClean="0"/>
              <a:t>الجانب الانفعالي</a:t>
            </a:r>
            <a:r>
              <a:rPr lang="ar-IQ" sz="3800" dirty="0" smtClean="0"/>
              <a:t> ويشمل الجانب غير اللفظي</a:t>
            </a:r>
            <a:r>
              <a:rPr lang="en-US" sz="3800" dirty="0" smtClean="0"/>
              <a:t/>
            </a:r>
            <a:br>
              <a:rPr lang="en-US" sz="3800" dirty="0" smtClean="0"/>
            </a:br>
            <a:r>
              <a:rPr lang="ar-IQ" sz="3800" b="1" u="sng" dirty="0" smtClean="0"/>
              <a:t>الجانب الاجتماعي</a:t>
            </a:r>
            <a:r>
              <a:rPr lang="ar-IQ" sz="3800" dirty="0" smtClean="0"/>
              <a:t> ويشمل الجانب اللفظي ويحتوي كل جانب من هذين الجانبين على ثلاث مهارات أساسية تشمل:</a:t>
            </a:r>
            <a:r>
              <a:rPr lang="en-US" sz="3800" dirty="0" smtClean="0"/>
              <a:t/>
            </a:r>
            <a:br>
              <a:rPr lang="en-US" sz="3800" dirty="0" smtClean="0"/>
            </a:br>
            <a:r>
              <a:rPr lang="ar-IQ" sz="3800" dirty="0" smtClean="0"/>
              <a:t>1) </a:t>
            </a:r>
            <a:r>
              <a:rPr lang="ar-IQ" sz="3800" b="1" u="sng" dirty="0" smtClean="0"/>
              <a:t>مهارة الإرسال</a:t>
            </a:r>
            <a:r>
              <a:rPr lang="ar-IQ" sz="3800" u="sng" dirty="0" smtClean="0"/>
              <a:t> </a:t>
            </a:r>
            <a:r>
              <a:rPr lang="en-US" sz="3800" dirty="0" err="1" smtClean="0"/>
              <a:t>Skillin</a:t>
            </a:r>
            <a:r>
              <a:rPr lang="en-US" sz="3800" dirty="0" smtClean="0"/>
              <a:t> Sending </a:t>
            </a:r>
            <a:r>
              <a:rPr lang="ar-IQ" sz="3800" dirty="0" smtClean="0"/>
              <a:t>أو التعبيرية </a:t>
            </a:r>
            <a:r>
              <a:rPr lang="en-US" sz="3800" dirty="0" smtClean="0"/>
              <a:t>Expressivity</a:t>
            </a:r>
            <a:r>
              <a:rPr lang="ar-IQ" sz="3800" dirty="0" smtClean="0"/>
              <a:t>.</a:t>
            </a:r>
            <a:r>
              <a:rPr lang="en-US" sz="3800" dirty="0" smtClean="0"/>
              <a:t/>
            </a:r>
            <a:br>
              <a:rPr lang="en-US" sz="3800" dirty="0" smtClean="0"/>
            </a:br>
            <a:r>
              <a:rPr lang="ar-IQ" sz="3800" dirty="0" smtClean="0"/>
              <a:t>2) </a:t>
            </a:r>
            <a:r>
              <a:rPr lang="ar-IQ" sz="3800" b="1" u="sng" dirty="0" smtClean="0"/>
              <a:t>مهارة الاستقبال</a:t>
            </a:r>
            <a:r>
              <a:rPr lang="ar-IQ" sz="3800" u="sng" dirty="0" smtClean="0"/>
              <a:t> </a:t>
            </a:r>
            <a:r>
              <a:rPr lang="en-US" sz="3800" dirty="0" err="1" smtClean="0"/>
              <a:t>Skillin</a:t>
            </a:r>
            <a:r>
              <a:rPr lang="en-US" sz="3800" dirty="0" smtClean="0"/>
              <a:t> Receiving</a:t>
            </a:r>
            <a:r>
              <a:rPr lang="ar-IQ" sz="3800" dirty="0" smtClean="0"/>
              <a:t> أو الحساسية </a:t>
            </a:r>
            <a:r>
              <a:rPr lang="en-US" sz="3800" dirty="0" smtClean="0"/>
              <a:t>Sensitivity</a:t>
            </a:r>
            <a:r>
              <a:rPr lang="ar-IQ" sz="3800" dirty="0" smtClean="0"/>
              <a:t>.</a:t>
            </a:r>
            <a:r>
              <a:rPr lang="en-US" sz="3800" dirty="0" smtClean="0"/>
              <a:t/>
            </a:r>
            <a:br>
              <a:rPr lang="en-US" sz="3800" dirty="0" smtClean="0"/>
            </a:br>
            <a:r>
              <a:rPr lang="ar-IQ" sz="3800" dirty="0" smtClean="0"/>
              <a:t>3) </a:t>
            </a:r>
            <a:r>
              <a:rPr lang="ar-IQ" sz="3800" b="1" u="sng" dirty="0" smtClean="0"/>
              <a:t>مهارة التنظيم</a:t>
            </a:r>
            <a:r>
              <a:rPr lang="ar-IQ" sz="3800" u="sng" dirty="0" smtClean="0"/>
              <a:t> </a:t>
            </a:r>
            <a:r>
              <a:rPr lang="en-US" sz="3800" dirty="0" err="1" smtClean="0"/>
              <a:t>Skillin</a:t>
            </a:r>
            <a:r>
              <a:rPr lang="en-US" sz="3800" dirty="0" smtClean="0"/>
              <a:t> Regulation</a:t>
            </a:r>
            <a:r>
              <a:rPr lang="ar-IQ" sz="3800" dirty="0" smtClean="0"/>
              <a:t> أو الضبط </a:t>
            </a:r>
            <a:r>
              <a:rPr lang="en-US" sz="3800" dirty="0" smtClean="0"/>
              <a:t>Control</a:t>
            </a:r>
            <a:r>
              <a:rPr lang="ar-IQ" sz="3800" dirty="0" smtClean="0"/>
              <a:t>.</a:t>
            </a:r>
            <a:endParaRPr lang="ar-SA" sz="3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220</Words>
  <PresentationFormat>عرض على الشاشة (3:4)‏</PresentationFormat>
  <Paragraphs>11</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سمة Office</vt:lpstr>
      <vt:lpstr>المنشطات الرياضية ما هو المنشط؟    المنشط هو استعمال أية مادة بوساطة الرياضيين تحرمها اللجنة الأولمبية الدولية (اللجنة الطبية) والتي من شأنها أن تزيد نشاط اللاعب نشاطاً غير طبيعي مما يجعله ينافس بطريقة (غير) عادلة أو (غير) شـريفة.    وهذه العقاقير المنشطة: هي مواد غريبة عن الجسم، أو ربما، أحيانا، مواد طبيعية، تؤخذ بكميات غير طبيعية، وبطرائق غير معتادة تساهم في رفع اللياقة البدنية بشكـل (غير) طبيعي، إضافة إلى ذلك، ما تشمله من (التأثيرات النفسية) التي تؤثر على اللياقة البدنية ومستواها كالتنويم المغناطيسي وغيره. </vt:lpstr>
      <vt:lpstr>تعريف استعمال المنشطات (الغش الرياضي الدوائي):    استعمال مواد أو إجراءات بهدف تغيير القدرات اصطناعياً لشخص يمارس نشاطاً رياضياً – بغض النظر عن نوع الرياضة وظروف ممارستها أو لتغطية أثر استعمال مواد أو إجراءات لها هذه الخاصية.    ويتورط الأفراد في الغش الرياضي الدوائي أثناء حدث رياضي أو تنافسي، أو في مرحلة التحضير للمشاركة في مسابقة (زيادة الكتلة العضلية، زيادة الجهد أثناء التمارين، تسريع فترة النقاهة)     ونظراً لأهمية الموضوع فقد وضع الاتحاد الصيدلاني الدولي (الفدرالية) وصلة لموقع WADA ليضمن الوصول السهل للصيادلة ونقاباتهم إلى آخر نسخة.    يعتبر الغش أمراً مرفوضاً في كل المجتمعات والثقافات ولا سيما في الأفراد المرموقين، وهو محرم بكل أنواعه في الشرائع السماوية (فمن غشنا ليس منا) وقد ظهرت مؤخراً قضية فساد عام وخطير انتشر على مستوى العالم كله وهي قضية الغش الدوائي عند الرياضيين Doping.</vt:lpstr>
      <vt:lpstr>لماذا حرمت اللجنة الأولمبية الدولية استعمال المنشطات؟     لأنها باختصار تضر بصحة الرياضيين ولها آثار سلبية وخطيرة تصل إلى حد الموت لأن استعمالها يعني منافسة (غير) متكافئة وهي بالتأكيد تعتبر نوعاً من الغش والخداع وتتنافى مع القيم والأخلاق في المنافسة الرياضية الشريفة.     مما سبق من خلال تعريف المنشطات هذه ومن خلال معرفة السببين الرئيسيين الذين جعلا المسؤولين عن الرياضة الممثلين في (اللجنة الأولمبية) يجعلون استخدامها (محرما) في العرف الرياضي ألا وهي (سلامة الرياضي نفسه، بالإضافة إلى المحافظة على المنافسة العادلة والشريفة) </vt:lpstr>
      <vt:lpstr>بعض حالات الغش الرياضي في المنافسات الرياضية:    وفيما يأتي استعراض بعض حالات الغش الرياضي خلال العقود الماضية: 1-فضيحة التحطم:      صنفت حادثة تحطم سيارة فريق "رينو" في سباق الفورميولا وان خلال مشاركته في سباق سنغافورة للجائزة الكبرى عام 2008 باعتباره أسوأ عملية غش في التاريخ. فقد طلب مسؤول فريق رينو، (فلافيو برياتور)، من السائق (نيلسون بيكيه) أن يحطم سيارته في السباق المذكور، وذلك بهدف تعطيل السباق، ما يمنح الفرصة للسائق الآخر في الفريق، (فرناندو ألونسو) للاستفادة من إجراءات السلامة المعمول بها أثناء الحوادث خلال السباق.    وكان توقيت تحطيم السيارة مثالياً للفريق، إذ وقع بعد جولتين على قيام السائق ألونسو بإعادة تعبئة سيارته بالوقود تغيير إطارات سيارته، وبالاتي فقد كان السائق الوحيد في السباق الذي كان عليه القيام بذلك، وانتهى السباق بفوزه بالمركز الأول، محققاً أول انتصار لفريق رينو خلال عامين.</vt:lpstr>
      <vt:lpstr>المهارات الاجتماعية   Social Skills وقد اختلف العلماء المعاصرون في تحديد مفهوم واضح للمهارات الاجتماعية فبعضهم ينظر لها من اذ كونها سمة بعضهم الآخر ينظر لها من منظور سلوكي وآخرون يؤكدون أنها منبثقة من منظور معرفي بعضهم الآخر يرى أهمية تبني وجهة نظر تكاملية من أجل تحديد دقيق لمفهوم المهارات الاجتماعية. المهارات الاجتماعية كسمة: يؤكد هذا التوجه على أن سمة الاجتماعية نموذج افتراضي يدل على صفة عامة أو مشتركة بين الأفراد وفي ضوئه عرفت المهارات الاجتماعية بأنها استعداد نفسي داخلي حقيقي كامن يسبق الاستجابة للمواقف الاجتماعية.</vt:lpstr>
      <vt:lpstr>أما بالنسبة إلى المنظور السلوكي فيرى أصحاب هذا الاتجاه أن النماذج السلوكية ترتبط بالسلوك الاجتماعي الذي يمكن ملاحظته والذي له مدلولات اجتماعية في مواقف محددة وعليه فان ان المهارات الاجتماعية هي قدرة الفرد على إظهار الأنماط السلوكية والأنشطة المدعمة ايجابياً تعتمد على البيئة وتفيد في عملية التفاعل الايجابي مع الآخرين في علاقات اجتماعية متنوعة بأساليب مقبولة اجتماعياً في كل من الجانب الشخصي أو الاجتماعي. </vt:lpstr>
      <vt:lpstr>ويؤكد الاتجاه المعرفي عند تحديد مفهوم المهارات الاجتماعية على العمليات المعرفية التي تظهر في السياق الاجتماعي وقد عرفت المهارات الاجتماعية بأنها نظام متناسق من النشاط الذي يستهدف الفرد وفيه تحقيق هدف معين عندما يتفاعل مع الآخرين أو أنها عملية تفاعل فرد مع فرد آخر يقوم بنشاط اجتماعي يتطلب منه مهارة ليوائم بين ما يقوم به الفرد الآخر وبين ما يفعله هو، وليصحح مسار نشاطه الاجتماعي ليحقق بذلك هذه المواءمة. </vt:lpstr>
      <vt:lpstr>مكونات المهارات الاجتماعية تعددت البحوث والدراسات التي قام بها علماء التربية وعلم النفس للتوصل إلى مكونات المهارات الاجتماعية واختلفت الآراء والاتجاهات النظرية من عالم إلى آخر طبقاً لمتطلباته النظرية وخلفياته العلمية، اذ ينظر بعض العلماء إلى المهارات الاجتماعية بوصفها المهارات الأساسية اللازمة للفرد لمواجهة الحياة الدراسية أو الأسرية أو التعامل مع الأقران وزملاء الدراسة والعمل وتوصل معظمهم إلى ست مهارات أساسية يمكن تلخيصها بما يأتي: 1) مهارات اجتماعية أولية مثل مهارات الإصغاء والتساؤل و التحاور. 2) مهارات اجتماعية متعددة مثل طلب المساعدة والتعامل مع الآخرين. 3) مهارات خاصة بالتعامل مع المشاعر والأحاسيس. 4) مهارات تمثل بدائل للمشاعر العدائية تجاه الآخرين مثل مساعدة الآخرين. 5) مهارات أساسية وضرورية للاستجابة لعوامل الضغط والإجهاد. 6) مهارات التخطيط أو العمل من أجل المستقبل. </vt:lpstr>
      <vt:lpstr>*مستويات المهارات الاجتماعية  ان المهارات الاجتماعية تشمل مستويين أساسيين هما: الجانب الانفعالي ويشمل الجانب غير اللفظي الجانب الاجتماعي ويشمل الجانب اللفظي ويحتوي كل جانب من هذين الجانبين على ثلاث مهارات أساسية تشمل: 1) مهارة الإرسال Skillin Sending أو التعبيرية Expressivity. 2) مهارة الاستقبال Skillin Receiving أو الحساسية Sensitivity. 3) مهارة التنظيم Skillin Regulation أو الضبط Control.</vt:lpstr>
      <vt:lpstr>المهارات الاجتماعية للفريق الرياضي      الفريق الرياضي يعد جماعة رياضية تتكون من مجموعة من الأفراد يطلق عليهم لاعبي الفريق الرياضي على اختلاف انواعه ، إضافة إلى الطاقم التدريبي ومجلس إدارة النادي الرياضي الذي ينتمي إليه الفريق.      كل هؤلاء يشكلون الجماعة الرياضية ويتصفون بمهارات اجتماعية يمتلكها كل لاعب في التصرف مع زملائه أو المدرب ومجلس إدارة النادي الرياضي وهذه العلاقة متبادلة بين الأطراف مجتمعة وقد تتصف هذه العلاقة بالديمومة اذ يميل بعض اللاعبين إلى عدم ترك المؤسسة الرياضية او النادي الرياضي الذي يحبه مهما كانت الأسباب والمغريات المادية.    لذلك فعلى المدرب واللاعب أن يؤمن بأن ممارسة النشاط الرياضي سواء اكان لعبة فردية ام جماعية يعتمد فيها التفوق على العلاقات المتبادلة التي يتصف بها لاعب الفريق.</vt:lpstr>
      <vt:lpstr>أن الدور الرئيس يقع على عاتق الأخصائي النفسي والاجتماعي والمدرب في كيفية تحقيق حالة من حسن العلاقات المتبادلة بين اللاعبين وكيفية تدعيم ثقتهم في أنفسهم وقدراتهم وطموحاتهم وهو ما يسمى بارتفاع كفاءة المهارات الاجتماعية ومن ثم الارتفاع بالمستوى الرياضي وتحقيق أفضل النتائج.    أن تدريب الفريق الرياضي بحسب تخصص اللعبة من مهارات فنية وقدرات بدنية وحركية وخططية يمكنهم من الارتفاع في مستوى يحقق لهم الفوز في المنافسة، وهذا يحتاج إلى تعميق الوحدة الفكرية والاجتماعية والنفسية بين أعضاء الفريق لكي تكون جماعة متماسكة وقوية قادرة على تحقيق الفوز في المباريات وهذا ما يدعى بالوظائف الداخلية أما الوظائف الخارجية فهي الوظائف التي يقدمها الفريق للمجتمع ولجماهيره.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المنشطات الرياضية ما هو المنشط؟    المنشط هو استعمال أية مادة بوساطة الرياضيين تحرمها اللجنة الأولمبية الدولية (اللجنة الطبية) والتي من شأنها أن تزيد نشاط اللاعب نشاطاً غير طبيعي مما يجعله ينافس بطريقة (غير) عادلة أو (غير) شـريفة.    وهذه العقاقير المنشطة: هي مواد غريبة عن الجسم، أو ربما، أحيانا، مواد طبيعية، تؤخذ بكميات غير طبيعية، وبطرائق غير معتادة تساهم في رفع اللياقة البدنية بشكـل (غير) طبيعي، إضافة إلى ذلك، ما تشمله من (التأثيرات النفسية) التي تؤثر على اللياقة البدنية ومستواها كالتنويم المغناطيسي وغيره. </dc:title>
  <dc:creator>HP</dc:creator>
  <cp:lastModifiedBy>DR.Ahmed Saker 2O14</cp:lastModifiedBy>
  <cp:revision>1</cp:revision>
  <dcterms:created xsi:type="dcterms:W3CDTF">2018-12-10T17:53:08Z</dcterms:created>
  <dcterms:modified xsi:type="dcterms:W3CDTF">2018-12-10T18:39:13Z</dcterms:modified>
</cp:coreProperties>
</file>